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move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</a:t>
            </a:r>
            <a:r>
              <a:rPr b="0" lang="en-US" sz="2000" spc="-1" strike="noStrike">
                <a:latin typeface="Arial"/>
              </a:rPr>
              <a:t>to </a:t>
            </a:r>
            <a:r>
              <a:rPr b="0" lang="en-US" sz="2000" spc="-1" strike="noStrike">
                <a:latin typeface="Arial"/>
              </a:rPr>
              <a:t>edit </a:t>
            </a:r>
            <a:r>
              <a:rPr b="0" lang="en-US" sz="2000" spc="-1" strike="noStrike">
                <a:latin typeface="Arial"/>
              </a:rPr>
              <a:t>the </a:t>
            </a:r>
            <a:r>
              <a:rPr b="0" lang="en-US" sz="2000" spc="-1" strike="noStrike">
                <a:latin typeface="Arial"/>
              </a:rPr>
              <a:t>note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form</a:t>
            </a:r>
            <a:r>
              <a:rPr b="0" lang="en-US" sz="2000" spc="-1" strike="noStrike">
                <a:latin typeface="Arial"/>
              </a:rPr>
              <a:t>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9F2FF05-87EC-43B9-B9DD-0C735772734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880" cy="3428640"/>
          </a:xfrm>
          <a:prstGeom prst="rect">
            <a:avLst/>
          </a:prstGeom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TODO: Add transformer image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This paper addresses the drawbacks of the PSPNet and DeepLabV3 models by improving the 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contextual information modules with a Multi-scale pooling layer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Use a Transformer Decoder and convolution based segmentation.</a:t>
            </a:r>
            <a:br/>
            <a:r>
              <a:rPr b="0" lang="en" sz="1100" spc="-1" strike="noStrike">
                <a:latin typeface="Arial"/>
              </a:rPr>
              <a:t> 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This paper addresses the drawbacks of the PSPNet and DeepLabV3 models by improving the 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contextual information modules with a Multi-scale pooling layer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Use a Transformer Decoder and convolution based segmentation.</a:t>
            </a:r>
            <a:br/>
            <a:r>
              <a:rPr b="0" lang="en" sz="1100" spc="-1" strike="noStrike">
                <a:latin typeface="Arial"/>
              </a:rPr>
              <a:t> 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160" cy="2481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160" cy="2481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Group 2"/>
          <p:cNvGrpSpPr/>
          <p:nvPr/>
        </p:nvGrpSpPr>
        <p:grpSpPr>
          <a:xfrm>
            <a:off x="830520" y="1191600"/>
            <a:ext cx="745200" cy="45360"/>
            <a:chOff x="830520" y="1191600"/>
            <a:chExt cx="745200" cy="45360"/>
          </a:xfrm>
        </p:grpSpPr>
        <p:sp>
          <p:nvSpPr>
            <p:cNvPr id="2" name="CustomShape 3"/>
            <p:cNvSpPr/>
            <p:nvPr/>
          </p:nvSpPr>
          <p:spPr>
            <a:xfrm rot="16200000">
              <a:off x="1366560" y="1027800"/>
              <a:ext cx="45360" cy="37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 rot="16200000">
              <a:off x="995400" y="1026360"/>
              <a:ext cx="45360" cy="3754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664280"/>
          </a:xfrm>
          <a:prstGeom prst="rect">
            <a:avLst/>
          </a:prstGeom>
        </p:spPr>
        <p:txBody>
          <a:bodyPr tIns="91440" bIns="91440">
            <a:normAutofit/>
          </a:bodyPr>
          <a:p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9F93DFA-DDCC-4B08-9503-672316AADBAA}" type="slidenum">
              <a:rPr b="0" lang="en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" name="Group 2"/>
          <p:cNvGrpSpPr/>
          <p:nvPr/>
        </p:nvGrpSpPr>
        <p:grpSpPr>
          <a:xfrm>
            <a:off x="830520" y="1191600"/>
            <a:ext cx="745200" cy="45360"/>
            <a:chOff x="830520" y="1191600"/>
            <a:chExt cx="745200" cy="45360"/>
          </a:xfrm>
        </p:grpSpPr>
        <p:sp>
          <p:nvSpPr>
            <p:cNvPr id="45" name="CustomShape 3"/>
            <p:cNvSpPr/>
            <p:nvPr/>
          </p:nvSpPr>
          <p:spPr>
            <a:xfrm rot="16200000">
              <a:off x="1366560" y="1027800"/>
              <a:ext cx="45360" cy="372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4"/>
            <p:cNvSpPr/>
            <p:nvPr/>
          </p:nvSpPr>
          <p:spPr>
            <a:xfrm rot="16200000">
              <a:off x="995400" y="1026360"/>
              <a:ext cx="45360" cy="3754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" name="PlaceHolder 5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960"/>
          </a:xfrm>
          <a:prstGeom prst="rect">
            <a:avLst/>
          </a:prstGeom>
        </p:spPr>
        <p:txBody>
          <a:bodyPr tIns="91440" bIns="91440">
            <a:normAutofit fontScale="91000"/>
          </a:bodyPr>
          <a:p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B7436DA-6765-4398-B85D-3ABC2C028F83}" type="slidenum">
              <a:rPr b="0" lang="en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github.com/open-mmlab/mmsegmentation" TargetMode="External"/><Relationship Id="rId2" Type="http://schemas.openxmlformats.org/officeDocument/2006/relationships/hyperlink" Target="https://mmsegmentation.readthedocs.io/en/latest/tutorials/customize_models.html" TargetMode="External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github.com/open-mmlab/mmsegmentation" TargetMode="External"/><Relationship Id="rId2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www2.illinois.gov/dnr/conservation/Forestry/Pages/WildlandFireFighterProgram.aspx" TargetMode="External"/><Relationship Id="rId2" Type="http://schemas.openxmlformats.org/officeDocument/2006/relationships/hyperlink" Target="https://wanderwisdom.com/road-trips/10-Most-Dangerous-Roads-in-the-World" TargetMode="External"/><Relationship Id="rId3" Type="http://schemas.openxmlformats.org/officeDocument/2006/relationships/hyperlink" Target="https://www.alibaba.com/product-detail/collision-detection-radar-sensor-for-mine_62015457924.html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www2.illinois.gov/dnr/conservation/Forestry/Pages/WildlandFireFighterProgram.aspx" TargetMode="External"/><Relationship Id="rId2" Type="http://schemas.openxmlformats.org/officeDocument/2006/relationships/hyperlink" Target="https://wanderwisdom.com/road-trips/10-Most-Dangerous-Roads-in-the-World" TargetMode="External"/><Relationship Id="rId3" Type="http://schemas.openxmlformats.org/officeDocument/2006/relationships/hyperlink" Target="https://www.alibaba.com/product-detail/collision-detection-radar-sensor-for-mine_62015457924.html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2570400" y="1671480"/>
            <a:ext cx="3967920" cy="1241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600" spc="-1" strike="noStrike">
                <a:solidFill>
                  <a:srgbClr val="1a1a1a"/>
                </a:solidFill>
                <a:latin typeface="Georgia"/>
                <a:ea typeface="Georgia"/>
              </a:rPr>
              <a:t>OffroadNet</a:t>
            </a:r>
            <a:endParaRPr b="0" lang="en-US" sz="4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2172960" y="511200"/>
            <a:ext cx="4365000" cy="10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000" spc="-1" strike="noStrike">
                <a:solidFill>
                  <a:srgbClr val="1a9988"/>
                </a:solidFill>
                <a:latin typeface="Times New Roman"/>
                <a:ea typeface="Times New Roman"/>
              </a:rPr>
              <a:t>Group 9 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1a9988"/>
                </a:solidFill>
                <a:latin typeface="Times New Roman"/>
                <a:ea typeface="Times New Roman"/>
              </a:rPr>
              <a:t>presents </a:t>
            </a:r>
            <a:r>
              <a:rPr b="0" lang="en" sz="3000" spc="-1" strike="noStrike">
                <a:solidFill>
                  <a:srgbClr val="1a9988"/>
                </a:solidFill>
                <a:latin typeface="Times New Roman"/>
                <a:ea typeface="Times New Roman"/>
              </a:rPr>
              <a:t>      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4164480" y="4609800"/>
            <a:ext cx="7315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4"/>
          <p:cNvSpPr/>
          <p:nvPr/>
        </p:nvSpPr>
        <p:spPr>
          <a:xfrm>
            <a:off x="538560" y="3184920"/>
            <a:ext cx="5582520" cy="115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Abhay Chhagan Karade,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Denny Boby,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Sumukh Sreenivasarao Balakrishna,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Shreedhar Kodate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96" name="Google Shape;90;p13" descr=""/>
          <p:cNvPicPr/>
          <p:nvPr/>
        </p:nvPicPr>
        <p:blipFill>
          <a:blip r:embed="rId1"/>
          <a:stretch/>
        </p:blipFill>
        <p:spPr>
          <a:xfrm>
            <a:off x="5427720" y="2913480"/>
            <a:ext cx="3275280" cy="184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2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78520" y="1478880"/>
            <a:ext cx="13885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2"/>
          <p:cNvSpPr/>
          <p:nvPr/>
        </p:nvSpPr>
        <p:spPr>
          <a:xfrm>
            <a:off x="578520" y="3910320"/>
            <a:ext cx="8419320" cy="103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Useful links:</a:t>
            </a:r>
            <a:br/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1. </a:t>
            </a:r>
            <a:r>
              <a:rPr b="0" lang="en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https://github.com/open-mmlab/mmsegmentation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2. </a:t>
            </a:r>
            <a:r>
              <a:rPr b="0" lang="en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2"/>
              </a:rPr>
              <a:t>https://mmsegmentation.readthedocs.io/en/latest/tutorials/customize_models.html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67" name="Google Shape;197;p22" descr=""/>
          <p:cNvPicPr/>
          <p:nvPr/>
        </p:nvPicPr>
        <p:blipFill>
          <a:blip r:embed="rId3"/>
          <a:stretch/>
        </p:blipFill>
        <p:spPr>
          <a:xfrm>
            <a:off x="464760" y="528120"/>
            <a:ext cx="3925800" cy="835200"/>
          </a:xfrm>
          <a:prstGeom prst="rect">
            <a:avLst/>
          </a:prstGeom>
          <a:ln>
            <a:noFill/>
          </a:ln>
        </p:spPr>
      </p:pic>
      <p:sp>
        <p:nvSpPr>
          <p:cNvPr id="168" name="CustomShape 3"/>
          <p:cNvSpPr/>
          <p:nvPr/>
        </p:nvSpPr>
        <p:spPr>
          <a:xfrm>
            <a:off x="464760" y="1310040"/>
            <a:ext cx="821412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24292f"/>
                </a:solidFill>
                <a:highlight>
                  <a:srgbClr val="ffffff"/>
                </a:highlight>
                <a:latin typeface="Lato"/>
                <a:ea typeface="Lato"/>
              </a:rPr>
              <a:t>MMSegmentation is an open source semantic segmentation toolbox based on PyTorch, (OpenMMLab project).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578520" y="1904760"/>
            <a:ext cx="3489480" cy="188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Custom Models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Implement your custom DecodeHead by extending the </a:t>
            </a:r>
            <a:r>
              <a:rPr b="1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BaseDecodeHead </a:t>
            </a: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abstract class.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Use decorator @HEADS.register_module()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Import your class in the __init__.py of the decode_heads folder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5189400" y="1878840"/>
            <a:ext cx="3489480" cy="188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Custom Datasets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Implement your custom Dataset class  by extending the </a:t>
            </a:r>
            <a:r>
              <a:rPr b="1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CustomDataset </a:t>
            </a: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abstract class.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Use decorator @DATASETS.register_module()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Use the dataset_type value as a string name of your class.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53040" y="411120"/>
            <a:ext cx="7038720" cy="560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600" spc="-1" strike="noStrike">
                <a:solidFill>
                  <a:srgbClr val="1a1a1a"/>
                </a:solidFill>
                <a:latin typeface="Raleway"/>
                <a:ea typeface="Raleway"/>
              </a:rPr>
              <a:t>Experimentation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653040" y="1312920"/>
            <a:ext cx="4307040" cy="57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1a9988"/>
                </a:solidFill>
                <a:latin typeface="Arial"/>
                <a:ea typeface="Arial"/>
              </a:rPr>
              <a:t>Types of models: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480240" y="4737960"/>
            <a:ext cx="771876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Lato"/>
                <a:ea typeface="Lato"/>
              </a:rPr>
              <a:t>[1]. Zhao, H., Shi, J., Qi, X., Wang, X., Jia, J.: Pyramid scene parsing network. In: CVPR (2017)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Lato"/>
                <a:ea typeface="Lato"/>
              </a:rPr>
              <a:t>[2]https://arxiv.org/pdf/1706.05587.pdf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6892200" y="2004840"/>
            <a:ext cx="4892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Lato"/>
                <a:ea typeface="Lato"/>
              </a:rPr>
              <a:t>[1]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5" name="CustomShape 5"/>
          <p:cNvSpPr/>
          <p:nvPr/>
        </p:nvSpPr>
        <p:spPr>
          <a:xfrm>
            <a:off x="6892200" y="4585320"/>
            <a:ext cx="4892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Lato"/>
                <a:ea typeface="Lato"/>
              </a:rPr>
              <a:t>[2]</a:t>
            </a: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176" name="Table 6"/>
          <p:cNvGraphicFramePr/>
          <p:nvPr/>
        </p:nvGraphicFramePr>
        <p:xfrm>
          <a:off x="480240" y="2238840"/>
          <a:ext cx="8252640" cy="1302480"/>
        </p:xfrm>
        <a:graphic>
          <a:graphicData uri="http://schemas.openxmlformats.org/drawingml/2006/table">
            <a:tbl>
              <a:tblPr/>
              <a:tblGrid>
                <a:gridCol w="2868840"/>
                <a:gridCol w="1139760"/>
                <a:gridCol w="1221840"/>
                <a:gridCol w="933120"/>
                <a:gridCol w="1032840"/>
                <a:gridCol w="1056240"/>
              </a:tblGrid>
              <a:tr h="212760">
                <a:tc>
                  <a:txBody>
                    <a:bodyPr lIns="28440" rIns="28440" tIns="18720" bIns="1872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Architecture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Type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Backbone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Decode head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Auxiliary_head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Neck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12760"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r002_psp_res50_rugd_full.yaml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EncoderDecoder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ResNetV1c 50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PSPHead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FCNHead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--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12760"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r004_psp_res101_rugd_full.yaml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EncoderDecoder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ResNetV1c 101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OffRoadHead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FCNHead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--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12760"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r006_UPerNetViT-B_LN_MLN_rugd_full.yaml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EncoderDecoder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VisionTransformer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UPerHead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FCNHead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MultiLevelNeck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25720"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r008_upernet_beit-large_fp16_rugd_full.yaml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EncoderDecoder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BEiT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UPerHead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FCNHead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25720"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r010_encnet_res101_rugd_full.yaml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EncoderDecoder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ResNetV1c 101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EncHead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FCNHead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727920" y="600840"/>
            <a:ext cx="768816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86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600" spc="-1" strike="noStrike">
                <a:solidFill>
                  <a:srgbClr val="1a1a1a"/>
                </a:solidFill>
                <a:latin typeface="Raleway"/>
                <a:ea typeface="Raleway"/>
              </a:rPr>
              <a:t>PSPNet Architecture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Google Shape;216;p24" descr=""/>
          <p:cNvPicPr/>
          <p:nvPr/>
        </p:nvPicPr>
        <p:blipFill>
          <a:blip r:embed="rId1"/>
          <a:stretch/>
        </p:blipFill>
        <p:spPr>
          <a:xfrm>
            <a:off x="152280" y="2006280"/>
            <a:ext cx="8838720" cy="251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727920" y="570960"/>
            <a:ext cx="768816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86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600" spc="-1" strike="noStrike">
                <a:solidFill>
                  <a:srgbClr val="1a1a1a"/>
                </a:solidFill>
                <a:latin typeface="Raleway"/>
                <a:ea typeface="Raleway"/>
              </a:rPr>
              <a:t>EncNet Architecture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Google Shape;222;p25" descr=""/>
          <p:cNvPicPr/>
          <p:nvPr/>
        </p:nvPicPr>
        <p:blipFill>
          <a:blip r:embed="rId1"/>
          <a:stretch/>
        </p:blipFill>
        <p:spPr>
          <a:xfrm>
            <a:off x="152280" y="2006280"/>
            <a:ext cx="8838720" cy="250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1023480" y="408240"/>
            <a:ext cx="7038720" cy="560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3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600" spc="-1" strike="noStrike">
                <a:solidFill>
                  <a:srgbClr val="1a1a1a"/>
                </a:solidFill>
                <a:latin typeface="Raleway"/>
                <a:ea typeface="Raleway"/>
              </a:rPr>
              <a:t>Results - RUGD Semantic Segmentation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653040" y="1312920"/>
            <a:ext cx="4307040" cy="57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1a9988"/>
                </a:solidFill>
                <a:latin typeface="Arial"/>
                <a:ea typeface="Arial"/>
              </a:rPr>
              <a:t>Types of approach:</a:t>
            </a: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480240" y="4737960"/>
            <a:ext cx="771876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Lato"/>
                <a:ea typeface="Lato"/>
              </a:rPr>
              <a:t>[1]. Zhao, H., Shi, J., Qi, X., Wang, X., Jia, J.: Pyramid scene parsing network. In: CVPR (2017)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Lato"/>
                <a:ea typeface="Lato"/>
              </a:rPr>
              <a:t>[2]https://arxiv.org/pdf/1706.05587.pdf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6892200" y="2004840"/>
            <a:ext cx="4892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Lato"/>
                <a:ea typeface="Lato"/>
              </a:rPr>
              <a:t>[1]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5" name="CustomShape 5"/>
          <p:cNvSpPr/>
          <p:nvPr/>
        </p:nvSpPr>
        <p:spPr>
          <a:xfrm>
            <a:off x="6892200" y="4585320"/>
            <a:ext cx="4892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Lato"/>
                <a:ea typeface="Lato"/>
              </a:rPr>
              <a:t>[2]</a:t>
            </a: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186" name="Table 6"/>
          <p:cNvGraphicFramePr/>
          <p:nvPr/>
        </p:nvGraphicFramePr>
        <p:xfrm>
          <a:off x="693000" y="1688400"/>
          <a:ext cx="8090280" cy="2265120"/>
        </p:xfrm>
        <a:graphic>
          <a:graphicData uri="http://schemas.openxmlformats.org/drawingml/2006/table">
            <a:tbl>
              <a:tblPr/>
              <a:tblGrid>
                <a:gridCol w="2805120"/>
                <a:gridCol w="655200"/>
                <a:gridCol w="819720"/>
                <a:gridCol w="1008360"/>
                <a:gridCol w="896400"/>
                <a:gridCol w="965880"/>
                <a:gridCol w="939600"/>
              </a:tblGrid>
              <a:tr h="464040">
                <a:tc>
                  <a:txBody>
                    <a:bodyPr lIns="28440" rIns="28440" tIns="18720" bIns="1872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Architecture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gravel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asphalt</a:t>
                      </a: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       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rock-bed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concrete</a:t>
                      </a: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       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Over all classes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0920">
                <a:tc rowSpan="2"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r002_psp_res50_rugd_full.yaml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mIoU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81.24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58.66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67.43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39.78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37.14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092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mAcc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</a:rPr>
                        <a:t>90.31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93.72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</a:rPr>
                        <a:t>96.42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41.22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43.24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0920">
                <a:tc rowSpan="2"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r004_psp_res101_rugd_full.yaml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mIoU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</a:rPr>
                        <a:t>92.37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</a:rPr>
                        <a:t>59.64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</a:rPr>
                        <a:t>85.24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</a:rPr>
                        <a:t>43.99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</a:rPr>
                        <a:t>42.85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092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mAcc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88.66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93.47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94.45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</a:rPr>
                        <a:t>63.73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</a:rPr>
                        <a:t>48.87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0920">
                <a:tc rowSpan="2"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r010_encnet_res101_rugd_full.yaml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mIoU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78.78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54.87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79.3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34.39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40.52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092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mAcc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87.18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</a:rPr>
                        <a:t>94.0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93.58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40.51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48.78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05200">
                <a:tc rowSpan="2"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r006_UPerNetViT-B_LN_MLN_rugd_full.yaml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mIoU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0520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mAcc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05200">
                <a:tc rowSpan="2"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r008_upernet_beit-large_fp16_rugd_full.yaml</a:t>
                      </a:r>
                      <a:endParaRPr b="0" lang="en-US" sz="10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mIoU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0520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mAcc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87" name="Google Shape;233;p26" descr=""/>
          <p:cNvPicPr/>
          <p:nvPr/>
        </p:nvPicPr>
        <p:blipFill>
          <a:blip r:embed="rId1"/>
          <a:stretch/>
        </p:blipFill>
        <p:spPr>
          <a:xfrm>
            <a:off x="5290200" y="3744360"/>
            <a:ext cx="1230840" cy="84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480240" y="460800"/>
            <a:ext cx="7038720" cy="560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600" spc="-1" strike="noStrike">
                <a:solidFill>
                  <a:srgbClr val="1a1a1a"/>
                </a:solidFill>
                <a:latin typeface="Raleway"/>
                <a:ea typeface="Raleway"/>
              </a:rPr>
              <a:t>Results - Background/Gravel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480240" y="4737960"/>
            <a:ext cx="771876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Lato"/>
                <a:ea typeface="Lato"/>
              </a:rPr>
              <a:t>[1]. Zhao, H., Shi, J., Qi, X., Wang, X., Jia, J.: Pyramid scene parsing network. In: CVPR (2017)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ffffff"/>
                </a:solidFill>
                <a:latin typeface="Lato"/>
                <a:ea typeface="Lato"/>
              </a:rPr>
              <a:t>[2]https://arxiv.org/pdf/1706.05587.pdf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6892200" y="2004840"/>
            <a:ext cx="4892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Lato"/>
                <a:ea typeface="Lato"/>
              </a:rPr>
              <a:t>[1]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6892200" y="4585320"/>
            <a:ext cx="4892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Lato"/>
                <a:ea typeface="Lato"/>
              </a:rPr>
              <a:t>[2]</a:t>
            </a: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192" name="Table 5"/>
          <p:cNvGraphicFramePr/>
          <p:nvPr/>
        </p:nvGraphicFramePr>
        <p:xfrm>
          <a:off x="291960" y="2409480"/>
          <a:ext cx="4279680" cy="1464840"/>
        </p:xfrm>
        <a:graphic>
          <a:graphicData uri="http://schemas.openxmlformats.org/drawingml/2006/table">
            <a:tbl>
              <a:tblPr/>
              <a:tblGrid>
                <a:gridCol w="2804760"/>
                <a:gridCol w="655200"/>
                <a:gridCol w="819720"/>
              </a:tblGrid>
              <a:tr h="282600">
                <a:tc>
                  <a:txBody>
                    <a:bodyPr lIns="28440" rIns="28440" tIns="18720" bIns="1872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Architectures - RUGD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gravel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0920">
                <a:tc rowSpan="2"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r002_psp_res50_rugd_full.yaml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mIoU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</a:rPr>
                        <a:t>81.24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092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mAcc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</a:rPr>
                        <a:t>90.31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0920">
                <a:tc rowSpan="2"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r004_psp_res101_rugd_full.yaml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mIoU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</a:rPr>
                        <a:t>92.37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092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mAcc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88.66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0920">
                <a:tc rowSpan="2"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r010_encnet_res101_rugd_full.yaml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mIoU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78.78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092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mAcc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87.18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3" name="Table 6"/>
          <p:cNvGraphicFramePr/>
          <p:nvPr/>
        </p:nvGraphicFramePr>
        <p:xfrm>
          <a:off x="4683240" y="2409480"/>
          <a:ext cx="4279680" cy="1464840"/>
        </p:xfrm>
        <a:graphic>
          <a:graphicData uri="http://schemas.openxmlformats.org/drawingml/2006/table">
            <a:tbl>
              <a:tblPr/>
              <a:tblGrid>
                <a:gridCol w="2804760"/>
                <a:gridCol w="655200"/>
                <a:gridCol w="819720"/>
              </a:tblGrid>
              <a:tr h="282600">
                <a:tc>
                  <a:txBody>
                    <a:bodyPr lIns="28440" rIns="28440" tIns="18720" bIns="1872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Architectures - Background/Gravel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Metrics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gravel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0920">
                <a:tc rowSpan="2"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r011_psp_res50_rugd_full.yaml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mIoU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80.73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092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mAcc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87.04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0920">
                <a:tc rowSpan="2"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r012_psp_res101_rugd_full.yaml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mIoU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82.18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092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mAcc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</a:rPr>
                        <a:t>88.73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0920">
                <a:tc rowSpan="2"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1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r013_encnet_res101_rugd_full.yaml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mIoU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</a:rPr>
                        <a:t>80.09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50920">
                <a:tc vMerge="1">
                  <a:tcPr marL="90000" marR="90000">
                    <a:solidFill>
                      <a:srgbClr val="729fcf"/>
                    </a:solidFill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mAcc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</a:rPr>
                        <a:t>90.18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94" name="Google Shape;244;p27" descr=""/>
          <p:cNvPicPr/>
          <p:nvPr/>
        </p:nvPicPr>
        <p:blipFill>
          <a:blip r:embed="rId1"/>
          <a:stretch/>
        </p:blipFill>
        <p:spPr>
          <a:xfrm>
            <a:off x="6304680" y="633240"/>
            <a:ext cx="2196000" cy="164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757440" y="567000"/>
            <a:ext cx="7038720" cy="560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600" spc="-1" strike="noStrike">
                <a:solidFill>
                  <a:srgbClr val="1a1a1a"/>
                </a:solidFill>
                <a:latin typeface="Arial"/>
                <a:ea typeface="Arial"/>
              </a:rPr>
              <a:t>Ideas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578520" y="1478880"/>
            <a:ext cx="7943760" cy="29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0" lang="en" sz="2000" spc="-1" strike="noStrike">
                <a:solidFill>
                  <a:srgbClr val="000000"/>
                </a:solidFill>
                <a:latin typeface="Lato"/>
                <a:ea typeface="Lato"/>
              </a:rPr>
              <a:t>Different models may give better performance on different classes </a:t>
            </a:r>
            <a:endParaRPr b="0" lang="en-US" sz="2000" spc="-1" strike="noStrike"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0" lang="en" sz="2000" spc="-1" strike="noStrike">
                <a:solidFill>
                  <a:srgbClr val="000000"/>
                </a:solidFill>
                <a:latin typeface="Lato"/>
                <a:ea typeface="Lato"/>
              </a:rPr>
              <a:t>Ensemble learning might be a good approach for segmentation</a:t>
            </a:r>
            <a:endParaRPr b="0" lang="en-US" sz="2000" spc="-1" strike="noStrike"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0" lang="en" sz="2000" spc="-1" strike="noStrike">
                <a:solidFill>
                  <a:srgbClr val="000000"/>
                </a:solidFill>
                <a:latin typeface="Lato"/>
                <a:ea typeface="Lato"/>
              </a:rPr>
              <a:t>Less individual class dataset -&gt; Combine from different datasets - Rellis-3D, Yamaha Offroad</a:t>
            </a:r>
            <a:endParaRPr b="0" lang="en-US" sz="2000" spc="-1" strike="noStrike"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0" lang="en" sz="2000" spc="-1" strike="noStrike">
                <a:solidFill>
                  <a:srgbClr val="000000"/>
                </a:solidFill>
                <a:latin typeface="Lato"/>
                <a:ea typeface="Lato"/>
              </a:rPr>
              <a:t>Informed Hyper-parameter tuning</a:t>
            </a:r>
            <a:endParaRPr b="0" lang="en-US" sz="2000" spc="-1" strike="noStrike"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0" lang="en" sz="2000" spc="-1" strike="noStrike">
                <a:solidFill>
                  <a:srgbClr val="000000"/>
                </a:solidFill>
                <a:latin typeface="Lato"/>
                <a:ea typeface="Lato"/>
              </a:rPr>
              <a:t>Propose novel architectures</a:t>
            </a:r>
            <a:endParaRPr b="0" lang="en-US" sz="2000" spc="-1" strike="noStrike">
              <a:latin typeface="Arial"/>
            </a:endParaRPr>
          </a:p>
          <a:p>
            <a:pPr marL="457200" indent="-3553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0" lang="en" sz="2000" spc="-1" strike="noStrike">
                <a:solidFill>
                  <a:srgbClr val="000000"/>
                </a:solidFill>
                <a:latin typeface="Lato"/>
                <a:ea typeface="Lato"/>
              </a:rPr>
              <a:t>Model pruning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767520" y="547200"/>
            <a:ext cx="7038720" cy="560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600" spc="-1" strike="noStrike">
                <a:solidFill>
                  <a:srgbClr val="1a1a1a"/>
                </a:solidFill>
                <a:latin typeface="Arial"/>
                <a:ea typeface="Arial"/>
              </a:rPr>
              <a:t>Key Takeaways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578520" y="1478880"/>
            <a:ext cx="7943760" cy="295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Open-source Library</a:t>
            </a:r>
            <a:endParaRPr b="0" lang="en-US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Lato"/>
              <a:buChar char="○"/>
            </a:pPr>
            <a:r>
              <a:rPr b="0" lang="en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MMSegmentation</a:t>
            </a: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 is a good </a:t>
            </a:r>
            <a:r>
              <a:rPr b="1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modular library</a:t>
            </a: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 for data processing, training, evaluation metrics and output visualization.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Transfer Learning</a:t>
            </a:r>
            <a:endParaRPr b="0" lang="en-US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Lato"/>
              <a:buChar char="○"/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Loading </a:t>
            </a:r>
            <a:r>
              <a:rPr b="1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pre-trained weights</a:t>
            </a: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 of standard architectures lead to lesser training time and better accuracy than training from start on new dataset.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Train Test Pipeline</a:t>
            </a:r>
            <a:endParaRPr b="0" lang="en-US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Lato"/>
              <a:buChar char="○"/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Overall class accuracy was highest (48.87%) for PSPNet with ResNet 101 as backbone.</a:t>
            </a:r>
            <a:endParaRPr b="0" lang="en-US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Lato"/>
              <a:buChar char="○"/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For some models multi-class prediction improved accuracy for a certain class compared to single class prediction of that class.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Hyper-parameter tuning</a:t>
            </a:r>
            <a:endParaRPr b="0" lang="en-US" sz="1400" spc="-1" strike="noStrike"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Lato"/>
              <a:buChar char="○"/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Accuracy for “concrete” class is lower in all models as there is less number of images containing concrete because its a RUGD(Robot </a:t>
            </a:r>
            <a:r>
              <a:rPr b="1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Unstructured Ground</a:t>
            </a: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 Driving) dataset.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47920" y="517320"/>
            <a:ext cx="7038720" cy="560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600" spc="-1" strike="noStrike">
                <a:solidFill>
                  <a:srgbClr val="1a1a1a"/>
                </a:solidFill>
                <a:latin typeface="Arial"/>
                <a:ea typeface="Arial"/>
              </a:rPr>
              <a:t>Our main contribution - Open Source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364680" y="1719360"/>
            <a:ext cx="45745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MMSegmentation only used on following datasets: 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01" name="Google Shape;263;p30" descr=""/>
          <p:cNvPicPr/>
          <p:nvPr/>
        </p:nvPicPr>
        <p:blipFill>
          <a:blip r:embed="rId1"/>
          <a:stretch/>
        </p:blipFill>
        <p:spPr>
          <a:xfrm>
            <a:off x="364680" y="2172240"/>
            <a:ext cx="4437720" cy="1068480"/>
          </a:xfrm>
          <a:prstGeom prst="rect">
            <a:avLst/>
          </a:prstGeom>
          <a:ln>
            <a:noFill/>
          </a:ln>
        </p:spPr>
      </p:pic>
      <p:pic>
        <p:nvPicPr>
          <p:cNvPr id="202" name="Google Shape;264;p30" descr=""/>
          <p:cNvPicPr/>
          <p:nvPr/>
        </p:nvPicPr>
        <p:blipFill>
          <a:blip r:embed="rId2"/>
          <a:stretch/>
        </p:blipFill>
        <p:spPr>
          <a:xfrm>
            <a:off x="5143320" y="2219040"/>
            <a:ext cx="3453480" cy="975240"/>
          </a:xfrm>
          <a:prstGeom prst="rect">
            <a:avLst/>
          </a:prstGeom>
          <a:ln>
            <a:noFill/>
          </a:ln>
        </p:spPr>
      </p:pic>
      <p:sp>
        <p:nvSpPr>
          <p:cNvPr id="203" name="CustomShape 3"/>
          <p:cNvSpPr/>
          <p:nvPr/>
        </p:nvSpPr>
        <p:spPr>
          <a:xfrm>
            <a:off x="5143320" y="1719360"/>
            <a:ext cx="34534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Our Addition to MMSegmentation: 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5143320" y="3460320"/>
            <a:ext cx="34534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Configuration files for RUGD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1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Pretrained weights for RUGD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547920" y="3460320"/>
            <a:ext cx="34534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Configuration files for above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Pretrained weights for the above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>
            <a:off x="3420360" y="2572200"/>
            <a:ext cx="940680" cy="14544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2524320" y="1920600"/>
            <a:ext cx="4475520" cy="2011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1a1a1a"/>
                </a:solidFill>
                <a:latin typeface="Arial"/>
                <a:ea typeface="Arial"/>
              </a:rPr>
              <a:t>Thank you!</a:t>
            </a:r>
            <a:br/>
            <a:r>
              <a:rPr b="1" lang="en" sz="3600" spc="-1" strike="noStrike">
                <a:solidFill>
                  <a:srgbClr val="1a1a1a"/>
                </a:solidFill>
                <a:latin typeface="Arial"/>
                <a:ea typeface="Arial"/>
              </a:rPr>
              <a:t>Any questions?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177520" y="283680"/>
            <a:ext cx="653976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Google Shape;96;p14" descr=""/>
          <p:cNvPicPr/>
          <p:nvPr/>
        </p:nvPicPr>
        <p:blipFill>
          <a:blip r:embed="rId1"/>
          <a:stretch/>
        </p:blipFill>
        <p:spPr>
          <a:xfrm>
            <a:off x="2932560" y="2385000"/>
            <a:ext cx="2811960" cy="1656360"/>
          </a:xfrm>
          <a:prstGeom prst="rect">
            <a:avLst/>
          </a:prstGeom>
          <a:ln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710640" y="1255320"/>
            <a:ext cx="6680160" cy="103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1a1a1a"/>
                </a:solidFill>
                <a:latin typeface="Arial"/>
                <a:ea typeface="Arial"/>
              </a:rPr>
              <a:t>Problem Statement: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1a1a1a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1a1a1a"/>
                </a:solidFill>
                <a:latin typeface="Arial"/>
                <a:ea typeface="Arial"/>
              </a:rPr>
              <a:t>Detection of traversable terrain in unpaved and unmarked roads from vision based inputs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216000" y="4410720"/>
            <a:ext cx="7191720" cy="66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https://www2.illinois.gov/dnr/conservation/Forestry/Pages/WildlandFireFighterProgram.aspx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2"/>
              </a:rPr>
              <a:t>https://wanderwisdom.com/road-trips/10-Most-Dangerous-Roads-in-the-World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3"/>
              </a:rPr>
              <a:t>https://www.alibaba.com/product-detail/collision-detection-radar-sensor-for-mine_62015457924.html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000000"/>
                </a:solidFill>
                <a:latin typeface="Lato"/>
                <a:ea typeface="Lato"/>
              </a:rPr>
              <a:t>https://www.istockphoto.com/photos/konradlew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01" name="Google Shape;103;p15" descr=""/>
          <p:cNvPicPr/>
          <p:nvPr/>
        </p:nvPicPr>
        <p:blipFill>
          <a:blip r:embed="rId4"/>
          <a:stretch/>
        </p:blipFill>
        <p:spPr>
          <a:xfrm>
            <a:off x="0" y="479520"/>
            <a:ext cx="3970080" cy="2756160"/>
          </a:xfrm>
          <a:prstGeom prst="rect">
            <a:avLst/>
          </a:prstGeom>
          <a:ln>
            <a:noFill/>
          </a:ln>
        </p:spPr>
      </p:pic>
      <p:pic>
        <p:nvPicPr>
          <p:cNvPr id="102" name="Google Shape;104;p15" descr=""/>
          <p:cNvPicPr/>
          <p:nvPr/>
        </p:nvPicPr>
        <p:blipFill>
          <a:blip r:embed="rId5"/>
          <a:stretch/>
        </p:blipFill>
        <p:spPr>
          <a:xfrm>
            <a:off x="3970440" y="479520"/>
            <a:ext cx="2879640" cy="3735720"/>
          </a:xfrm>
          <a:prstGeom prst="rect">
            <a:avLst/>
          </a:prstGeom>
          <a:ln>
            <a:noFill/>
          </a:ln>
        </p:spPr>
      </p:pic>
      <p:pic>
        <p:nvPicPr>
          <p:cNvPr id="103" name="Google Shape;105;p15" descr=""/>
          <p:cNvPicPr/>
          <p:nvPr/>
        </p:nvPicPr>
        <p:blipFill>
          <a:blip r:embed="rId6"/>
          <a:stretch/>
        </p:blipFill>
        <p:spPr>
          <a:xfrm>
            <a:off x="4840920" y="421560"/>
            <a:ext cx="4764600" cy="2814120"/>
          </a:xfrm>
          <a:prstGeom prst="rect">
            <a:avLst/>
          </a:prstGeom>
          <a:ln>
            <a:noFill/>
          </a:ln>
        </p:spPr>
      </p:pic>
      <p:pic>
        <p:nvPicPr>
          <p:cNvPr id="104" name="Google Shape;106;p15" descr=""/>
          <p:cNvPicPr/>
          <p:nvPr/>
        </p:nvPicPr>
        <p:blipFill>
          <a:blip r:embed="rId7"/>
          <a:stretch/>
        </p:blipFill>
        <p:spPr>
          <a:xfrm>
            <a:off x="0" y="2058120"/>
            <a:ext cx="3240000" cy="2666880"/>
          </a:xfrm>
          <a:prstGeom prst="rect">
            <a:avLst/>
          </a:prstGeom>
          <a:ln>
            <a:noFill/>
          </a:ln>
        </p:spPr>
      </p:pic>
      <p:pic>
        <p:nvPicPr>
          <p:cNvPr id="105" name="Google Shape;107;p15" descr=""/>
          <p:cNvPicPr/>
          <p:nvPr/>
        </p:nvPicPr>
        <p:blipFill>
          <a:blip r:embed="rId8"/>
          <a:stretch/>
        </p:blipFill>
        <p:spPr>
          <a:xfrm>
            <a:off x="1092600" y="2123640"/>
            <a:ext cx="5438520" cy="2963520"/>
          </a:xfrm>
          <a:prstGeom prst="rect">
            <a:avLst/>
          </a:prstGeom>
          <a:ln>
            <a:noFill/>
          </a:ln>
        </p:spPr>
      </p:pic>
      <p:pic>
        <p:nvPicPr>
          <p:cNvPr id="106" name="Google Shape;108;p15" descr=""/>
          <p:cNvPicPr/>
          <p:nvPr/>
        </p:nvPicPr>
        <p:blipFill>
          <a:blip r:embed="rId9"/>
          <a:stretch/>
        </p:blipFill>
        <p:spPr>
          <a:xfrm>
            <a:off x="4462200" y="2420280"/>
            <a:ext cx="4610520" cy="2666880"/>
          </a:xfrm>
          <a:prstGeom prst="rect">
            <a:avLst/>
          </a:prstGeom>
          <a:ln>
            <a:noFill/>
          </a:ln>
        </p:spPr>
      </p:pic>
      <p:sp>
        <p:nvSpPr>
          <p:cNvPr id="107" name="CustomShape 2"/>
          <p:cNvSpPr/>
          <p:nvPr/>
        </p:nvSpPr>
        <p:spPr>
          <a:xfrm>
            <a:off x="5177520" y="283680"/>
            <a:ext cx="653976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8" name="Google Shape;110;p15" descr=""/>
          <p:cNvPicPr/>
          <p:nvPr/>
        </p:nvPicPr>
        <p:blipFill>
          <a:blip r:embed="rId10"/>
          <a:stretch/>
        </p:blipFill>
        <p:spPr>
          <a:xfrm>
            <a:off x="3015360" y="1579320"/>
            <a:ext cx="2811960" cy="165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4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3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3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4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3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216000" y="4410720"/>
            <a:ext cx="7191720" cy="66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https://www2.illinois.gov/dnr/conservation/Forestry/Pages/WildlandFireFighterProgram.aspx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2"/>
              </a:rPr>
              <a:t>https://wanderwisdom.com/road-trips/10-Most-Dangerous-Roads-in-the-World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3"/>
              </a:rPr>
              <a:t>https://www.alibaba.com/product-detail/collision-detection-radar-sensor-for-mine_62015457924.html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800" spc="-1" strike="noStrike">
                <a:solidFill>
                  <a:srgbClr val="000000"/>
                </a:solidFill>
                <a:latin typeface="Lato"/>
                <a:ea typeface="Lato"/>
              </a:rPr>
              <a:t>https://www.istockphoto.com/photos/konradlew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10" name="Google Shape;116;p16" descr=""/>
          <p:cNvPicPr/>
          <p:nvPr/>
        </p:nvPicPr>
        <p:blipFill>
          <a:blip r:embed="rId4"/>
          <a:srcRect l="16166" t="6539" r="13725" b="4340"/>
          <a:stretch/>
        </p:blipFill>
        <p:spPr>
          <a:xfrm>
            <a:off x="1160280" y="1404000"/>
            <a:ext cx="1341000" cy="1183320"/>
          </a:xfrm>
          <a:prstGeom prst="rect">
            <a:avLst/>
          </a:prstGeom>
          <a:ln>
            <a:noFill/>
          </a:ln>
        </p:spPr>
      </p:pic>
      <p:pic>
        <p:nvPicPr>
          <p:cNvPr id="111" name="Google Shape;117;p16" descr=""/>
          <p:cNvPicPr/>
          <p:nvPr/>
        </p:nvPicPr>
        <p:blipFill>
          <a:blip r:embed="rId5"/>
          <a:srcRect l="0" t="17181" r="21394" b="23023"/>
          <a:stretch/>
        </p:blipFill>
        <p:spPr>
          <a:xfrm>
            <a:off x="2553120" y="1404000"/>
            <a:ext cx="1298520" cy="1183320"/>
          </a:xfrm>
          <a:prstGeom prst="rect">
            <a:avLst/>
          </a:prstGeom>
          <a:ln>
            <a:noFill/>
          </a:ln>
        </p:spPr>
      </p:pic>
      <p:pic>
        <p:nvPicPr>
          <p:cNvPr id="112" name="Google Shape;118;p16" descr=""/>
          <p:cNvPicPr/>
          <p:nvPr/>
        </p:nvPicPr>
        <p:blipFill>
          <a:blip r:embed="rId6"/>
          <a:srcRect l="41430" t="8737" r="0" b="7323"/>
          <a:stretch/>
        </p:blipFill>
        <p:spPr>
          <a:xfrm>
            <a:off x="3903840" y="1404000"/>
            <a:ext cx="1397880" cy="1183320"/>
          </a:xfrm>
          <a:prstGeom prst="rect">
            <a:avLst/>
          </a:prstGeom>
          <a:ln>
            <a:noFill/>
          </a:ln>
        </p:spPr>
      </p:pic>
      <p:pic>
        <p:nvPicPr>
          <p:cNvPr id="113" name="Google Shape;119;p16" descr=""/>
          <p:cNvPicPr/>
          <p:nvPr/>
        </p:nvPicPr>
        <p:blipFill>
          <a:blip r:embed="rId7"/>
          <a:srcRect l="-2665" t="0" r="17997" b="12069"/>
          <a:stretch/>
        </p:blipFill>
        <p:spPr>
          <a:xfrm>
            <a:off x="1160280" y="2674080"/>
            <a:ext cx="1341000" cy="1145880"/>
          </a:xfrm>
          <a:prstGeom prst="rect">
            <a:avLst/>
          </a:prstGeom>
          <a:ln>
            <a:noFill/>
          </a:ln>
        </p:spPr>
      </p:pic>
      <p:pic>
        <p:nvPicPr>
          <p:cNvPr id="114" name="Google Shape;120;p16" descr=""/>
          <p:cNvPicPr/>
          <p:nvPr/>
        </p:nvPicPr>
        <p:blipFill>
          <a:blip r:embed="rId8"/>
          <a:srcRect l="19392" t="4575" r="21686" b="0"/>
          <a:stretch/>
        </p:blipFill>
        <p:spPr>
          <a:xfrm>
            <a:off x="2553120" y="2674080"/>
            <a:ext cx="1298520" cy="1146240"/>
          </a:xfrm>
          <a:prstGeom prst="rect">
            <a:avLst/>
          </a:prstGeom>
          <a:ln>
            <a:noFill/>
          </a:ln>
        </p:spPr>
      </p:pic>
      <p:pic>
        <p:nvPicPr>
          <p:cNvPr id="115" name="Google Shape;121;p16" descr=""/>
          <p:cNvPicPr/>
          <p:nvPr/>
        </p:nvPicPr>
        <p:blipFill>
          <a:blip r:embed="rId9"/>
          <a:srcRect l="15161" t="0" r="14287" b="0"/>
          <a:stretch/>
        </p:blipFill>
        <p:spPr>
          <a:xfrm>
            <a:off x="3903840" y="2674080"/>
            <a:ext cx="1397880" cy="1146240"/>
          </a:xfrm>
          <a:prstGeom prst="rect">
            <a:avLst/>
          </a:prstGeom>
          <a:ln>
            <a:noFill/>
          </a:ln>
        </p:spPr>
      </p:pic>
      <p:sp>
        <p:nvSpPr>
          <p:cNvPr id="116" name="CustomShape 2"/>
          <p:cNvSpPr/>
          <p:nvPr/>
        </p:nvSpPr>
        <p:spPr>
          <a:xfrm>
            <a:off x="5177520" y="283680"/>
            <a:ext cx="653976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" dur="indefinite" restart="never" nodeType="tmRoot">
          <p:childTnLst>
            <p:seq>
              <p:cTn id="51" dur="indefinite" nodeType="mainSeq">
                <p:childTnLst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" dur="4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3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6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3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" dur="4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" dur="3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729360" y="1318680"/>
            <a:ext cx="768816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86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600" spc="-1" strike="noStrike">
                <a:solidFill>
                  <a:srgbClr val="1a1a1a"/>
                </a:solidFill>
                <a:latin typeface="Raleway"/>
                <a:ea typeface="Raleway"/>
              </a:rPr>
              <a:t>RUGD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Google Shape;128;p17" descr=""/>
          <p:cNvPicPr/>
          <p:nvPr/>
        </p:nvPicPr>
        <p:blipFill>
          <a:blip r:embed="rId1"/>
          <a:stretch/>
        </p:blipFill>
        <p:spPr>
          <a:xfrm>
            <a:off x="439200" y="2006280"/>
            <a:ext cx="8264880" cy="2984400"/>
          </a:xfrm>
          <a:prstGeom prst="rect">
            <a:avLst/>
          </a:prstGeom>
          <a:ln>
            <a:noFill/>
          </a:ln>
        </p:spPr>
      </p:pic>
      <p:graphicFrame>
        <p:nvGraphicFramePr>
          <p:cNvPr id="119" name="Table 2"/>
          <p:cNvGraphicFramePr/>
          <p:nvPr/>
        </p:nvGraphicFramePr>
        <p:xfrm>
          <a:off x="2298960" y="1001160"/>
          <a:ext cx="3701880" cy="288720"/>
        </p:xfrm>
        <a:graphic>
          <a:graphicData uri="http://schemas.openxmlformats.org/drawingml/2006/table">
            <a:tbl>
              <a:tblPr/>
              <a:tblGrid>
                <a:gridCol w="979200"/>
                <a:gridCol w="1743120"/>
                <a:gridCol w="979560"/>
              </a:tblGrid>
              <a:tr h="200880">
                <a:tc>
                  <a:txBody>
                    <a:bodyPr lIns="28440" rIns="28440" tIns="18720" bIns="1872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Dataset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 lIns="28440" rIns="28440" tIns="18720" bIns="1872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Training/Validation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 lIns="28440" rIns="28440" tIns="18720" bIns="1872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Categories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0e0e3"/>
                    </a:solidFill>
                  </a:tcPr>
                </a:tc>
              </a:tr>
              <a:tr h="200880">
                <a:tc>
                  <a:txBody>
                    <a:bodyPr lIns="28440" rIns="28440" tIns="18720" bIns="1872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RUGD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 lIns="28440" rIns="28440" tIns="18720" bIns="1872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5947/1487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 lIns="28440" rIns="28440" tIns="18720" bIns="1872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  <p:sp>
        <p:nvSpPr>
          <p:cNvPr id="120" name="CustomShape 3"/>
          <p:cNvSpPr/>
          <p:nvPr/>
        </p:nvSpPr>
        <p:spPr>
          <a:xfrm>
            <a:off x="6212880" y="427680"/>
            <a:ext cx="2931120" cy="4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1" lang="en" sz="1400" spc="-1" strike="noStrike">
                <a:solidFill>
                  <a:srgbClr val="1a9988"/>
                </a:solidFill>
                <a:latin typeface="Arial"/>
                <a:ea typeface="Arial"/>
              </a:rPr>
              <a:t>Classes of interest</a:t>
            </a: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121" name="Table 4"/>
          <p:cNvGraphicFramePr/>
          <p:nvPr/>
        </p:nvGraphicFramePr>
        <p:xfrm>
          <a:off x="6325560" y="793080"/>
          <a:ext cx="2091960" cy="1216080"/>
        </p:xfrm>
        <a:graphic>
          <a:graphicData uri="http://schemas.openxmlformats.org/drawingml/2006/table">
            <a:tbl>
              <a:tblPr/>
              <a:tblGrid>
                <a:gridCol w="807840"/>
                <a:gridCol w="912960"/>
                <a:gridCol w="371160"/>
              </a:tblGrid>
              <a:tr h="284400">
                <a:tc>
                  <a:txBody>
                    <a:bodyPr lIns="28440" rIns="28440" tIns="18720" bIns="1872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Asphalt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64 64 64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84400">
                <a:tc>
                  <a:txBody>
                    <a:bodyPr lIns="28440" rIns="28440" tIns="18720" bIns="1872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Concrete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101 101 11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3280">
                <a:tc>
                  <a:txBody>
                    <a:bodyPr lIns="28440" rIns="28440" tIns="18720" bIns="1872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Rock-bed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102 102 0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000">
                <a:tc>
                  <a:txBody>
                    <a:bodyPr lIns="28440" rIns="28440" tIns="18720" bIns="1872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Gravel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255 128 0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22" name="Google Shape;132;p17" descr=""/>
          <p:cNvPicPr/>
          <p:nvPr/>
        </p:nvPicPr>
        <p:blipFill>
          <a:blip r:embed="rId2"/>
          <a:stretch/>
        </p:blipFill>
        <p:spPr>
          <a:xfrm>
            <a:off x="8178120" y="1451160"/>
            <a:ext cx="198720" cy="198720"/>
          </a:xfrm>
          <a:prstGeom prst="rect">
            <a:avLst/>
          </a:prstGeom>
          <a:ln>
            <a:noFill/>
          </a:ln>
        </p:spPr>
      </p:pic>
      <p:pic>
        <p:nvPicPr>
          <p:cNvPr id="123" name="Google Shape;133;p17" descr=""/>
          <p:cNvPicPr/>
          <p:nvPr/>
        </p:nvPicPr>
        <p:blipFill>
          <a:blip r:embed="rId3"/>
          <a:stretch/>
        </p:blipFill>
        <p:spPr>
          <a:xfrm>
            <a:off x="8178120" y="1154520"/>
            <a:ext cx="198720" cy="187920"/>
          </a:xfrm>
          <a:prstGeom prst="rect">
            <a:avLst/>
          </a:prstGeom>
          <a:ln>
            <a:noFill/>
          </a:ln>
        </p:spPr>
      </p:pic>
      <p:pic>
        <p:nvPicPr>
          <p:cNvPr id="124" name="Google Shape;134;p17" descr=""/>
          <p:cNvPicPr/>
          <p:nvPr/>
        </p:nvPicPr>
        <p:blipFill>
          <a:blip r:embed="rId4"/>
          <a:srcRect l="0" t="0" r="29266" b="21942"/>
          <a:stretch/>
        </p:blipFill>
        <p:spPr>
          <a:xfrm>
            <a:off x="8178120" y="846720"/>
            <a:ext cx="198720" cy="198720"/>
          </a:xfrm>
          <a:prstGeom prst="rect">
            <a:avLst/>
          </a:prstGeom>
          <a:ln>
            <a:noFill/>
          </a:ln>
        </p:spPr>
      </p:pic>
      <p:pic>
        <p:nvPicPr>
          <p:cNvPr id="125" name="Google Shape;135;p17" descr=""/>
          <p:cNvPicPr/>
          <p:nvPr/>
        </p:nvPicPr>
        <p:blipFill>
          <a:blip r:embed="rId5"/>
          <a:stretch/>
        </p:blipFill>
        <p:spPr>
          <a:xfrm>
            <a:off x="8178120" y="1758600"/>
            <a:ext cx="198720" cy="198720"/>
          </a:xfrm>
          <a:prstGeom prst="rect">
            <a:avLst/>
          </a:prstGeom>
          <a:ln>
            <a:noFill/>
          </a:ln>
        </p:spPr>
      </p:pic>
      <p:pic>
        <p:nvPicPr>
          <p:cNvPr id="126" name="Google Shape;136;p17" descr=""/>
          <p:cNvPicPr/>
          <p:nvPr/>
        </p:nvPicPr>
        <p:blipFill>
          <a:blip r:embed="rId6"/>
          <a:stretch/>
        </p:blipFill>
        <p:spPr>
          <a:xfrm>
            <a:off x="1842480" y="2009160"/>
            <a:ext cx="5310360" cy="298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2" dur="indefinite" restart="never" nodeType="tmRoot">
          <p:childTnLst>
            <p:seq>
              <p:cTn id="83" dur="indefinite" nodeType="mainSeq">
                <p:childTnLst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1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0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5" dur="6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729360" y="1318680"/>
            <a:ext cx="84139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3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600" spc="-1" strike="noStrike">
                <a:solidFill>
                  <a:srgbClr val="1a1a1a"/>
                </a:solidFill>
                <a:latin typeface="Raleway"/>
                <a:ea typeface="Raleway"/>
              </a:rPr>
              <a:t>RELLIS-3D: A Multi-</a:t>
            </a:r>
            <a:r>
              <a:rPr b="1" lang="en" sz="2600" spc="-1" strike="noStrike">
                <a:solidFill>
                  <a:srgbClr val="1a1a1a"/>
                </a:solidFill>
                <a:latin typeface="Raleway"/>
                <a:ea typeface="Raleway"/>
              </a:rPr>
              <a:t>modal Dataset for </a:t>
            </a:r>
            <a:r>
              <a:rPr b="1" lang="en" sz="2600" spc="-1" strike="noStrike">
                <a:solidFill>
                  <a:srgbClr val="1a1a1a"/>
                </a:solidFill>
                <a:latin typeface="Raleway"/>
                <a:ea typeface="Raleway"/>
              </a:rPr>
              <a:t>Off-Road Robotics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" name="Google Shape;142;p18" descr=""/>
          <p:cNvPicPr/>
          <p:nvPr/>
        </p:nvPicPr>
        <p:blipFill>
          <a:blip r:embed="rId1"/>
          <a:stretch/>
        </p:blipFill>
        <p:spPr>
          <a:xfrm>
            <a:off x="729360" y="1854000"/>
            <a:ext cx="6932520" cy="3084120"/>
          </a:xfrm>
          <a:prstGeom prst="rect">
            <a:avLst/>
          </a:prstGeom>
          <a:ln>
            <a:noFill/>
          </a:ln>
        </p:spPr>
      </p:pic>
      <p:pic>
        <p:nvPicPr>
          <p:cNvPr id="129" name="Google Shape;143;p18" descr=""/>
          <p:cNvPicPr/>
          <p:nvPr/>
        </p:nvPicPr>
        <p:blipFill>
          <a:blip r:embed="rId2"/>
          <a:stretch/>
        </p:blipFill>
        <p:spPr>
          <a:xfrm>
            <a:off x="271440" y="1922040"/>
            <a:ext cx="8589240" cy="2531160"/>
          </a:xfrm>
          <a:prstGeom prst="rect">
            <a:avLst/>
          </a:prstGeom>
          <a:ln>
            <a:noFill/>
          </a:ln>
        </p:spPr>
      </p:pic>
      <p:graphicFrame>
        <p:nvGraphicFramePr>
          <p:cNvPr id="130" name="Table 2"/>
          <p:cNvGraphicFramePr/>
          <p:nvPr/>
        </p:nvGraphicFramePr>
        <p:xfrm>
          <a:off x="5092560" y="899640"/>
          <a:ext cx="3701880" cy="288720"/>
        </p:xfrm>
        <a:graphic>
          <a:graphicData uri="http://schemas.openxmlformats.org/drawingml/2006/table">
            <a:tbl>
              <a:tblPr/>
              <a:tblGrid>
                <a:gridCol w="979200"/>
                <a:gridCol w="1743120"/>
                <a:gridCol w="979560"/>
              </a:tblGrid>
              <a:tr h="200880">
                <a:tc>
                  <a:txBody>
                    <a:bodyPr lIns="28440" rIns="28440" tIns="18720" bIns="1872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Dataset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 lIns="28440" rIns="28440" tIns="18720" bIns="1872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Images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 lIns="28440" rIns="28440" tIns="18720" bIns="1872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Classes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0e0e3"/>
                    </a:solidFill>
                  </a:tcPr>
                </a:tc>
              </a:tr>
              <a:tr h="200880">
                <a:tc>
                  <a:txBody>
                    <a:bodyPr lIns="28440" rIns="28440" tIns="18720" bIns="1872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RELLIS-3D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 lIns="28440" rIns="28440" tIns="18720" bIns="1872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6,235 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 lIns="28440" rIns="28440" tIns="18720" bIns="18720" anchor="ctr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6" dur="indefinite" restart="never" nodeType="tmRoot">
          <p:childTnLst>
            <p:seq>
              <p:cTn id="107" dur="indefinite" nodeType="mainSeq">
                <p:childTnLst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2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706680" y="523440"/>
            <a:ext cx="439380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30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600" spc="-1" strike="noStrike">
                <a:solidFill>
                  <a:srgbClr val="1a1a1a"/>
                </a:solidFill>
                <a:latin typeface="Raleway"/>
                <a:ea typeface="Raleway"/>
              </a:rPr>
              <a:t>Dat</a:t>
            </a:r>
            <a:r>
              <a:rPr b="1" lang="en" sz="2600" spc="-1" strike="noStrike">
                <a:solidFill>
                  <a:srgbClr val="1a1a1a"/>
                </a:solidFill>
                <a:latin typeface="Raleway"/>
                <a:ea typeface="Raleway"/>
              </a:rPr>
              <a:t>aset </a:t>
            </a:r>
            <a:r>
              <a:rPr b="1" lang="en" sz="2600" spc="-1" strike="noStrike">
                <a:solidFill>
                  <a:srgbClr val="1a1a1a"/>
                </a:solidFill>
                <a:latin typeface="Raleway"/>
                <a:ea typeface="Raleway"/>
              </a:rPr>
              <a:t>Pre</a:t>
            </a:r>
            <a:r>
              <a:rPr b="1" lang="en" sz="2600" spc="-1" strike="noStrike">
                <a:solidFill>
                  <a:srgbClr val="1a1a1a"/>
                </a:solidFill>
                <a:latin typeface="Raleway"/>
                <a:ea typeface="Raleway"/>
              </a:rPr>
              <a:t>proc</a:t>
            </a:r>
            <a:r>
              <a:rPr b="1" lang="en" sz="2600" spc="-1" strike="noStrike">
                <a:solidFill>
                  <a:srgbClr val="1a1a1a"/>
                </a:solidFill>
                <a:latin typeface="Raleway"/>
                <a:ea typeface="Raleway"/>
              </a:rPr>
              <a:t>essi</a:t>
            </a:r>
            <a:r>
              <a:rPr b="1" lang="en" sz="2600" spc="-1" strike="noStrike">
                <a:solidFill>
                  <a:srgbClr val="1a1a1a"/>
                </a:solidFill>
                <a:latin typeface="Raleway"/>
                <a:ea typeface="Raleway"/>
              </a:rPr>
              <a:t>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Google Shape;150;p19" descr=""/>
          <p:cNvPicPr/>
          <p:nvPr/>
        </p:nvPicPr>
        <p:blipFill>
          <a:blip r:embed="rId1"/>
          <a:stretch/>
        </p:blipFill>
        <p:spPr>
          <a:xfrm>
            <a:off x="198000" y="2023200"/>
            <a:ext cx="2783160" cy="2224800"/>
          </a:xfrm>
          <a:prstGeom prst="rect">
            <a:avLst/>
          </a:prstGeom>
          <a:ln>
            <a:noFill/>
          </a:ln>
        </p:spPr>
      </p:pic>
      <p:pic>
        <p:nvPicPr>
          <p:cNvPr id="133" name="Google Shape;151;p19" descr=""/>
          <p:cNvPicPr/>
          <p:nvPr/>
        </p:nvPicPr>
        <p:blipFill>
          <a:blip r:embed="rId2"/>
          <a:stretch/>
        </p:blipFill>
        <p:spPr>
          <a:xfrm>
            <a:off x="6059880" y="1996920"/>
            <a:ext cx="2849040" cy="2277360"/>
          </a:xfrm>
          <a:prstGeom prst="rect">
            <a:avLst/>
          </a:prstGeom>
          <a:ln>
            <a:noFill/>
          </a:ln>
        </p:spPr>
      </p:pic>
      <p:pic>
        <p:nvPicPr>
          <p:cNvPr id="134" name="Google Shape;152;p19" descr=""/>
          <p:cNvPicPr/>
          <p:nvPr/>
        </p:nvPicPr>
        <p:blipFill>
          <a:blip r:embed="rId3"/>
          <a:stretch/>
        </p:blipFill>
        <p:spPr>
          <a:xfrm>
            <a:off x="3128760" y="2023200"/>
            <a:ext cx="2783160" cy="2224800"/>
          </a:xfrm>
          <a:prstGeom prst="rect">
            <a:avLst/>
          </a:prstGeom>
          <a:ln>
            <a:noFill/>
          </a:ln>
        </p:spPr>
      </p:pic>
      <p:pic>
        <p:nvPicPr>
          <p:cNvPr id="135" name="Google Shape;153;p19" descr=""/>
          <p:cNvPicPr/>
          <p:nvPr/>
        </p:nvPicPr>
        <p:blipFill>
          <a:blip r:embed="rId4"/>
          <a:stretch/>
        </p:blipFill>
        <p:spPr>
          <a:xfrm>
            <a:off x="6059880" y="2094480"/>
            <a:ext cx="2783160" cy="2224800"/>
          </a:xfrm>
          <a:prstGeom prst="rect">
            <a:avLst/>
          </a:prstGeom>
          <a:ln>
            <a:noFill/>
          </a:ln>
        </p:spPr>
      </p:pic>
      <p:sp>
        <p:nvSpPr>
          <p:cNvPr id="136" name="TextShape 2"/>
          <p:cNvSpPr txBox="1"/>
          <p:nvPr/>
        </p:nvSpPr>
        <p:spPr>
          <a:xfrm>
            <a:off x="367560" y="4417560"/>
            <a:ext cx="85417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4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940" spc="-1" strike="noStrike">
                <a:solidFill>
                  <a:srgbClr val="1a1a1a"/>
                </a:solidFill>
                <a:latin typeface="Raleway"/>
                <a:ea typeface="Raleway"/>
              </a:rPr>
              <a:t>Origi</a:t>
            </a:r>
            <a:r>
              <a:rPr b="1" lang="en" sz="1940" spc="-1" strike="noStrike">
                <a:solidFill>
                  <a:srgbClr val="1a1a1a"/>
                </a:solidFill>
                <a:latin typeface="Raleway"/>
                <a:ea typeface="Raleway"/>
              </a:rPr>
              <a:t>nal </a:t>
            </a:r>
            <a:r>
              <a:rPr b="1" lang="en" sz="1940" spc="-1" strike="noStrike">
                <a:solidFill>
                  <a:srgbClr val="1a1a1a"/>
                </a:solidFill>
                <a:latin typeface="Raleway"/>
                <a:ea typeface="Raleway"/>
              </a:rPr>
              <a:t>Imag</a:t>
            </a:r>
            <a:r>
              <a:rPr b="1" lang="en" sz="1940" spc="-1" strike="noStrike">
                <a:solidFill>
                  <a:srgbClr val="1a1a1a"/>
                </a:solidFill>
                <a:latin typeface="Raleway"/>
                <a:ea typeface="Raleway"/>
              </a:rPr>
              <a:t>e </a:t>
            </a:r>
            <a:r>
              <a:rPr b="1" lang="en" sz="194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r>
              <a:rPr b="1" lang="en" sz="194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r>
              <a:rPr b="1" lang="en" sz="194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r>
              <a:rPr b="1" lang="en" sz="1940" spc="-1" strike="noStrike">
                <a:solidFill>
                  <a:srgbClr val="1a1a1a"/>
                </a:solidFill>
                <a:latin typeface="Raleway"/>
                <a:ea typeface="Raleway"/>
              </a:rPr>
              <a:t>     </a:t>
            </a:r>
            <a:r>
              <a:rPr b="1" lang="en" sz="1940" spc="-1" strike="noStrike">
                <a:solidFill>
                  <a:srgbClr val="1a1a1a"/>
                </a:solidFill>
                <a:latin typeface="Raleway"/>
                <a:ea typeface="Raleway"/>
              </a:rPr>
              <a:t>   </a:t>
            </a:r>
            <a:r>
              <a:rPr b="1" lang="en" sz="1940" spc="-1" strike="noStrike">
                <a:solidFill>
                  <a:srgbClr val="1a1a1a"/>
                </a:solidFill>
                <a:latin typeface="Raleway"/>
                <a:ea typeface="Raleway"/>
              </a:rPr>
              <a:t>Annot</a:t>
            </a:r>
            <a:r>
              <a:rPr b="1" lang="en" sz="1940" spc="-1" strike="noStrike">
                <a:solidFill>
                  <a:srgbClr val="1a1a1a"/>
                </a:solidFill>
                <a:latin typeface="Raleway"/>
                <a:ea typeface="Raleway"/>
              </a:rPr>
              <a:t>ation</a:t>
            </a:r>
            <a:r>
              <a:rPr b="1" lang="en" sz="1940" spc="-1" strike="noStrike">
                <a:solidFill>
                  <a:srgbClr val="1a1a1a"/>
                </a:solidFill>
                <a:latin typeface="Raleway"/>
                <a:ea typeface="Raleway"/>
              </a:rPr>
              <a:t>s</a:t>
            </a:r>
            <a:r>
              <a:rPr b="1" lang="en" sz="194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r>
              <a:rPr b="1" lang="en" sz="194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r>
              <a:rPr b="1" lang="en" sz="194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r>
              <a:rPr b="1" lang="en" sz="1940" spc="-1" strike="noStrike">
                <a:solidFill>
                  <a:srgbClr val="1a1a1a"/>
                </a:solidFill>
                <a:latin typeface="Raleway"/>
                <a:ea typeface="Raleway"/>
              </a:rPr>
              <a:t>     </a:t>
            </a:r>
            <a:r>
              <a:rPr b="1" lang="en" sz="1940" spc="-1" strike="noStrike">
                <a:solidFill>
                  <a:srgbClr val="1a1a1a"/>
                </a:solidFill>
                <a:latin typeface="Raleway"/>
                <a:ea typeface="Raleway"/>
              </a:rPr>
              <a:t> </a:t>
            </a:r>
            <a:r>
              <a:rPr b="1" lang="en" sz="1940" spc="-1" strike="noStrike">
                <a:solidFill>
                  <a:srgbClr val="1a1a1a"/>
                </a:solidFill>
                <a:latin typeface="Raleway"/>
                <a:ea typeface="Raleway"/>
              </a:rPr>
              <a:t>Proce</a:t>
            </a:r>
            <a:r>
              <a:rPr b="1" lang="en" sz="1940" spc="-1" strike="noStrike">
                <a:solidFill>
                  <a:srgbClr val="1a1a1a"/>
                </a:solidFill>
                <a:latin typeface="Raleway"/>
                <a:ea typeface="Raleway"/>
              </a:rPr>
              <a:t>ssed </a:t>
            </a:r>
            <a:endParaRPr b="0" lang="en-US" sz="19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4369320" y="1434600"/>
            <a:ext cx="1911960" cy="4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1" lang="en" sz="1400" spc="-1" strike="noStrike">
                <a:solidFill>
                  <a:srgbClr val="1a9988"/>
                </a:solidFill>
                <a:latin typeface="Arial"/>
                <a:ea typeface="Arial"/>
              </a:rPr>
              <a:t>Classes of interest</a:t>
            </a: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138" name="Table 4"/>
          <p:cNvGraphicFramePr/>
          <p:nvPr/>
        </p:nvGraphicFramePr>
        <p:xfrm>
          <a:off x="6467400" y="637560"/>
          <a:ext cx="2091960" cy="1216080"/>
        </p:xfrm>
        <a:graphic>
          <a:graphicData uri="http://schemas.openxmlformats.org/drawingml/2006/table">
            <a:tbl>
              <a:tblPr/>
              <a:tblGrid>
                <a:gridCol w="807840"/>
                <a:gridCol w="912960"/>
                <a:gridCol w="371160"/>
              </a:tblGrid>
              <a:tr h="284400">
                <a:tc>
                  <a:txBody>
                    <a:bodyPr lIns="28440" rIns="28440" tIns="18720" bIns="1872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Asphalt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64 64 64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84400">
                <a:tc>
                  <a:txBody>
                    <a:bodyPr lIns="28440" rIns="28440" tIns="18720" bIns="1872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Concrete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101 101 11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3280">
                <a:tc>
                  <a:txBody>
                    <a:bodyPr lIns="28440" rIns="28440" tIns="18720" bIns="1872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Rock-bed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102 102 0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000">
                <a:tc>
                  <a:txBody>
                    <a:bodyPr lIns="28440" rIns="28440" tIns="18720" bIns="1872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Gravel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28440" rIns="28440" tIns="18720" bIns="1872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255 128 0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28440" marR="28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39" name="Google Shape;157;p19" descr=""/>
          <p:cNvPicPr/>
          <p:nvPr/>
        </p:nvPicPr>
        <p:blipFill>
          <a:blip r:embed="rId5"/>
          <a:stretch/>
        </p:blipFill>
        <p:spPr>
          <a:xfrm>
            <a:off x="8319960" y="1295640"/>
            <a:ext cx="198720" cy="198720"/>
          </a:xfrm>
          <a:prstGeom prst="rect">
            <a:avLst/>
          </a:prstGeom>
          <a:ln>
            <a:noFill/>
          </a:ln>
        </p:spPr>
      </p:pic>
      <p:pic>
        <p:nvPicPr>
          <p:cNvPr id="140" name="Google Shape;158;p19" descr=""/>
          <p:cNvPicPr/>
          <p:nvPr/>
        </p:nvPicPr>
        <p:blipFill>
          <a:blip r:embed="rId6"/>
          <a:stretch/>
        </p:blipFill>
        <p:spPr>
          <a:xfrm>
            <a:off x="8319960" y="999000"/>
            <a:ext cx="198720" cy="187920"/>
          </a:xfrm>
          <a:prstGeom prst="rect">
            <a:avLst/>
          </a:prstGeom>
          <a:ln>
            <a:noFill/>
          </a:ln>
        </p:spPr>
      </p:pic>
      <p:pic>
        <p:nvPicPr>
          <p:cNvPr id="141" name="Google Shape;159;p19" descr=""/>
          <p:cNvPicPr/>
          <p:nvPr/>
        </p:nvPicPr>
        <p:blipFill>
          <a:blip r:embed="rId7"/>
          <a:srcRect l="0" t="0" r="29266" b="21942"/>
          <a:stretch/>
        </p:blipFill>
        <p:spPr>
          <a:xfrm>
            <a:off x="8319960" y="691560"/>
            <a:ext cx="198720" cy="198720"/>
          </a:xfrm>
          <a:prstGeom prst="rect">
            <a:avLst/>
          </a:prstGeom>
          <a:ln>
            <a:noFill/>
          </a:ln>
        </p:spPr>
      </p:pic>
      <p:pic>
        <p:nvPicPr>
          <p:cNvPr id="142" name="Google Shape;160;p19" descr=""/>
          <p:cNvPicPr/>
          <p:nvPr/>
        </p:nvPicPr>
        <p:blipFill>
          <a:blip r:embed="rId8"/>
          <a:stretch/>
        </p:blipFill>
        <p:spPr>
          <a:xfrm>
            <a:off x="8319960" y="1603440"/>
            <a:ext cx="198720" cy="19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" dur="3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4"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18600" y="3004200"/>
            <a:ext cx="8442360" cy="157032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"/>
          <p:cNvSpPr/>
          <p:nvPr/>
        </p:nvSpPr>
        <p:spPr>
          <a:xfrm>
            <a:off x="480240" y="3145680"/>
            <a:ext cx="1553400" cy="12841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Original Image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2146320" y="3145680"/>
            <a:ext cx="1553400" cy="12841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Original Image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3812040" y="3145680"/>
            <a:ext cx="1553400" cy="12841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Original Image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5477760" y="3145680"/>
            <a:ext cx="3091320" cy="12841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6"/>
          <p:cNvSpPr/>
          <p:nvPr/>
        </p:nvSpPr>
        <p:spPr>
          <a:xfrm>
            <a:off x="318600" y="1433880"/>
            <a:ext cx="8442360" cy="157032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7"/>
          <p:cNvSpPr/>
          <p:nvPr/>
        </p:nvSpPr>
        <p:spPr>
          <a:xfrm>
            <a:off x="480240" y="1575360"/>
            <a:ext cx="1553400" cy="12841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Original Image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50" name="Google Shape;172;p20" descr=""/>
          <p:cNvPicPr/>
          <p:nvPr/>
        </p:nvPicPr>
        <p:blipFill>
          <a:blip r:embed="rId1"/>
          <a:stretch/>
        </p:blipFill>
        <p:spPr>
          <a:xfrm>
            <a:off x="7231680" y="3352320"/>
            <a:ext cx="1094040" cy="874440"/>
          </a:xfrm>
          <a:prstGeom prst="rect">
            <a:avLst/>
          </a:prstGeom>
          <a:ln>
            <a:noFill/>
          </a:ln>
        </p:spPr>
      </p:pic>
      <p:pic>
        <p:nvPicPr>
          <p:cNvPr id="151" name="Google Shape;173;p20" descr=""/>
          <p:cNvPicPr/>
          <p:nvPr/>
        </p:nvPicPr>
        <p:blipFill>
          <a:blip r:embed="rId2"/>
          <a:stretch/>
        </p:blipFill>
        <p:spPr>
          <a:xfrm>
            <a:off x="2215800" y="3222720"/>
            <a:ext cx="1413720" cy="1130040"/>
          </a:xfrm>
          <a:prstGeom prst="rect">
            <a:avLst/>
          </a:prstGeom>
          <a:ln>
            <a:noFill/>
          </a:ln>
        </p:spPr>
      </p:pic>
      <p:pic>
        <p:nvPicPr>
          <p:cNvPr id="152" name="Google Shape;174;p20" descr=""/>
          <p:cNvPicPr/>
          <p:nvPr/>
        </p:nvPicPr>
        <p:blipFill>
          <a:blip r:embed="rId3"/>
          <a:stretch/>
        </p:blipFill>
        <p:spPr>
          <a:xfrm>
            <a:off x="5745600" y="3355560"/>
            <a:ext cx="1094040" cy="874440"/>
          </a:xfrm>
          <a:prstGeom prst="rect">
            <a:avLst/>
          </a:prstGeom>
          <a:ln>
            <a:noFill/>
          </a:ln>
        </p:spPr>
      </p:pic>
      <p:pic>
        <p:nvPicPr>
          <p:cNvPr id="153" name="Google Shape;175;p20" descr=""/>
          <p:cNvPicPr/>
          <p:nvPr/>
        </p:nvPicPr>
        <p:blipFill>
          <a:blip r:embed="rId4"/>
          <a:stretch/>
        </p:blipFill>
        <p:spPr>
          <a:xfrm>
            <a:off x="3881880" y="3224160"/>
            <a:ext cx="1413720" cy="1130040"/>
          </a:xfrm>
          <a:prstGeom prst="rect">
            <a:avLst/>
          </a:prstGeom>
          <a:ln>
            <a:noFill/>
          </a:ln>
        </p:spPr>
      </p:pic>
      <p:pic>
        <p:nvPicPr>
          <p:cNvPr id="154" name="Google Shape;176;p20" descr=""/>
          <p:cNvPicPr/>
          <p:nvPr/>
        </p:nvPicPr>
        <p:blipFill>
          <a:blip r:embed="rId5"/>
          <a:stretch/>
        </p:blipFill>
        <p:spPr>
          <a:xfrm>
            <a:off x="550080" y="3222720"/>
            <a:ext cx="1413720" cy="1130040"/>
          </a:xfrm>
          <a:prstGeom prst="rect">
            <a:avLst/>
          </a:prstGeom>
          <a:ln>
            <a:noFill/>
          </a:ln>
        </p:spPr>
      </p:pic>
      <p:sp>
        <p:nvSpPr>
          <p:cNvPr id="155" name="CustomShape 8"/>
          <p:cNvSpPr/>
          <p:nvPr/>
        </p:nvSpPr>
        <p:spPr>
          <a:xfrm>
            <a:off x="2146320" y="1575360"/>
            <a:ext cx="1553400" cy="12841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MMSeg Compatible  Label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 mode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6" name="CustomShape 9"/>
          <p:cNvSpPr/>
          <p:nvPr/>
        </p:nvSpPr>
        <p:spPr>
          <a:xfrm>
            <a:off x="3812040" y="1575360"/>
            <a:ext cx="1553400" cy="12841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Annotation Label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RGB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7" name="CustomShape 10"/>
          <p:cNvSpPr/>
          <p:nvPr/>
        </p:nvSpPr>
        <p:spPr>
          <a:xfrm>
            <a:off x="5477760" y="1575360"/>
            <a:ext cx="3091320" cy="12841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457200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Modified Label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8" name="CustomShape 11"/>
          <p:cNvSpPr/>
          <p:nvPr/>
        </p:nvSpPr>
        <p:spPr>
          <a:xfrm>
            <a:off x="5743800" y="1923480"/>
            <a:ext cx="1039320" cy="87444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Gravel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9" name="CustomShape 12"/>
          <p:cNvSpPr/>
          <p:nvPr/>
        </p:nvSpPr>
        <p:spPr>
          <a:xfrm>
            <a:off x="7189560" y="1923480"/>
            <a:ext cx="1039320" cy="87444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Asphalt 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1" dur="3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6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578520" y="1478880"/>
            <a:ext cx="13885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"/>
          <p:cNvSpPr/>
          <p:nvPr/>
        </p:nvSpPr>
        <p:spPr>
          <a:xfrm>
            <a:off x="679320" y="622800"/>
            <a:ext cx="729864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100" spc="-1" strike="noStrike">
                <a:solidFill>
                  <a:srgbClr val="24292f"/>
                </a:solidFill>
                <a:highlight>
                  <a:srgbClr val="ffffff"/>
                </a:highlight>
                <a:latin typeface="Lato"/>
                <a:ea typeface="Lato"/>
              </a:rPr>
              <a:t>Implementation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741960" y="2484720"/>
            <a:ext cx="63792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https://github.com/rayguan97/GANav-offroad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3" name="CustomShape 4"/>
          <p:cNvSpPr/>
          <p:nvPr/>
        </p:nvSpPr>
        <p:spPr>
          <a:xfrm>
            <a:off x="741960" y="1681200"/>
            <a:ext cx="63792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GANav is a novel group-wise attention mechanism to identify safe and navigable regions in off-road terrains and unstructured environments from RGB images.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4" name="CustomShape 5"/>
          <p:cNvSpPr/>
          <p:nvPr/>
        </p:nvSpPr>
        <p:spPr>
          <a:xfrm>
            <a:off x="861840" y="3132720"/>
            <a:ext cx="7051320" cy="103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This gave us the exposure to: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MMSegmentation Library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Lato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Lato"/>
                <a:ea typeface="Lato"/>
              </a:rPr>
              <a:t>Inspiration to re-use the available open-source project to try different model architectures, implement new architectures, and custom datasets.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2022-09-27T01:01:14Z</dcterms:modified>
  <cp:revision>1</cp:revision>
  <dc:subject/>
  <dc:title/>
</cp:coreProperties>
</file>